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857" autoAdjust="0"/>
  </p:normalViewPr>
  <p:slideViewPr>
    <p:cSldViewPr>
      <p:cViewPr varScale="1">
        <p:scale>
          <a:sx n="87" d="100"/>
          <a:sy n="87" d="100"/>
        </p:scale>
        <p:origin x="-23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780CF-6077-40FC-B891-2C6CAA17A1DC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8EAD0-66D6-4485-80DC-BF9862ED5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230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AC50A-E893-E34C-A512-E19A431A0CF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6019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AC50A-E893-E34C-A512-E19A431A0CF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438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It’s about treating</a:t>
            </a:r>
            <a:r>
              <a:rPr lang="en-US" baseline="0" dirty="0" smtClean="0"/>
              <a:t> the person like a person, and not just another number. A key is giving each person your full attention, making eye contact, and responding enthusiastically. Remember to smile.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AC50A-E893-E34C-A512-E19A431A0CF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2366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AC50A-E893-E34C-A512-E19A431A0CF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8391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AC50A-E893-E34C-A512-E19A431A0CF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283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</a:t>
            </a:r>
            <a:r>
              <a:rPr lang="en-US" baseline="0" dirty="0" smtClean="0"/>
              <a:t> DB and provide handout.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AC50A-E893-E34C-A512-E19A431A0CF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5079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IMPROVE the moment</a:t>
            </a:r>
            <a:r>
              <a:rPr lang="en-US" baseline="0" dirty="0" smtClean="0"/>
              <a:t> is a distress tolerance skill that we teach patients. Distress tolerance skills are designed to get us through this crisis. They are not long-term solutions to problems. </a:t>
            </a:r>
            <a:r>
              <a:rPr lang="en-US" dirty="0" smtClean="0"/>
              <a:t>Provide handout on this technique.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AC50A-E893-E34C-A512-E19A431A0CF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994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AC50A-E893-E34C-A512-E19A431A0CF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8175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AC50A-E893-E34C-A512-E19A431A0CF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0244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AC50A-E893-E34C-A512-E19A431A0CF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60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AC50A-E893-E34C-A512-E19A431A0CF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98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AC50A-E893-E34C-A512-E19A431A0CF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79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AC50A-E893-E34C-A512-E19A431A0CF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68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AC50A-E893-E34C-A512-E19A431A0CF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464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</a:t>
            </a:r>
            <a:r>
              <a:rPr lang="en-US" baseline="0" dirty="0" smtClean="0"/>
              <a:t> driving in the left lane for vets, threats of suicide when can’t get medication filled.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AC50A-E893-E34C-A512-E19A431A0CF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528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AC50A-E893-E34C-A512-E19A431A0CF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99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AC50A-E893-E34C-A512-E19A431A0CF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8994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Although we generally</a:t>
            </a:r>
            <a:r>
              <a:rPr lang="en-US" baseline="0" dirty="0" smtClean="0"/>
              <a:t> assume that BH will do this, it can happen at every interaction a patient has in our clinics.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AC50A-E893-E34C-A512-E19A431A0CF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042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108A-87B8-40EC-AC86-A890E81167B1}" type="datetime1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Trauma Informed Care by Robert P Allred, PhD is licensed under a Creative Commons Attribution-ShareAlike 4.0 International License.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56DF-7842-45D5-8556-352054DB5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517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FBC5-F684-443A-8E64-334013F0F5E4}" type="datetime1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Trauma Informed Care by Robert P Allred, PhD is licensed under a Creative Commons Attribution-ShareAlike 4.0 International License.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56DF-7842-45D5-8556-352054DB5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42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A721-8767-4D74-842A-459A87190E1B}" type="datetime1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Trauma Informed Care by Robert P Allred, PhD is licensed under a Creative Commons Attribution-ShareAlike 4.0 International License.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56DF-7842-45D5-8556-352054DB5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21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1039-EF1F-47AA-8C87-2BEA7FA3792F}" type="datetime1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Trauma Informed Care by Robert P Allred, PhD is licensed under a Creative Commons Attribution-ShareAlike 4.0 International License.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56DF-7842-45D5-8556-352054DB5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76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DA25-7B76-4024-8D67-9BEE5A2F8ACE}" type="datetime1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Trauma Informed Care by Robert P Allred, PhD is licensed under a Creative Commons Attribution-ShareAlike 4.0 International License.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56DF-7842-45D5-8556-352054DB5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04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8AEE-7B2C-4659-85F6-68C1B01BFEAA}" type="datetime1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Trauma Informed Care by Robert P Allred, PhD is licensed under a Creative Commons Attribution-ShareAlike 4.0 International License.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56DF-7842-45D5-8556-352054DB5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D206-76B5-4B60-BBC4-40427EF4BED0}" type="datetime1">
              <a:rPr lang="en-US" smtClean="0"/>
              <a:t>10/14/2015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Trauma Informed Care by Robert P Allred, PhD is licensed under a Creative Commons Attribution-ShareAlike 4.0 International License.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56DF-7842-45D5-8556-352054DB5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158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F84E8-5F3C-4DAB-9867-79ADD93B8659}" type="datetime1">
              <a:rPr lang="en-US" smtClean="0"/>
              <a:t>10/14/2015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Trauma Informed Care by Robert P Allred, PhD is licensed under a Creative Commons Attribution-ShareAlike 4.0 International License.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56DF-7842-45D5-8556-352054DB5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9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13C9-0CD7-49F9-AF0B-802247F9CD69}" type="datetime1">
              <a:rPr lang="en-US" smtClean="0"/>
              <a:t>10/14/2015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Trauma Informed Care by Robert P Allred, PhD is licensed under a Creative Commons Attribution-ShareAlike 4.0 International License.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56DF-7842-45D5-8556-352054DB5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125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4C333-A252-4EEC-8C04-BAC019BD4644}" type="datetime1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Trauma Informed Care by Robert P Allred, PhD is licensed under a Creative Commons Attribution-ShareAlike 4.0 International License.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56DF-7842-45D5-8556-352054DB5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47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4596-A29A-40A2-85D3-21C82E26A0F3}" type="datetime1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Trauma Informed Care by Robert P Allred, PhD is licensed under a Creative Commons Attribution-ShareAlike 4.0 International License.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56DF-7842-45D5-8556-352054DB5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68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17DFE-8AF4-4457-A021-6DB36497AEFD}" type="datetime1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Trauma Informed Care by Robert P Allred, PhD is licensed under a Creative Commons Attribution-ShareAlike 4.0 International License.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A56DF-7842-45D5-8556-352054DB5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051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037/1942-9681.S.1.114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oi.org/10.1111/j.1532-5415.2011.03788.x" TargetMode="External"/><Relationship Id="rId4" Type="http://schemas.openxmlformats.org/officeDocument/2006/relationships/hyperlink" Target="http://www.gottmanblog.com/archives/2014/10/28/a-deeper-look-into-turning-towards-your-partner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4.0/" TargetMode="External"/><Relationship Id="rId2" Type="http://schemas.openxmlformats.org/officeDocument/2006/relationships/hyperlink" Target="http://doctorallred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Trauma Informed Care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Robert P. Allred, PhD</a:t>
            </a:r>
          </a:p>
          <a:p>
            <a:r>
              <a:rPr lang="en-US" dirty="0" smtClean="0"/>
              <a:t>October 5, 2015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8534400" cy="365125"/>
          </a:xfrm>
        </p:spPr>
        <p:txBody>
          <a:bodyPr/>
          <a:lstStyle/>
          <a:p>
            <a:r>
              <a:rPr lang="en-US" dirty="0" smtClean="0"/>
              <a:t>Trauma Informed Care by Robert P Allred, PhD is licensed under a Creative Commons Attribution-</a:t>
            </a:r>
            <a:r>
              <a:rPr lang="en-US" dirty="0" err="1" smtClean="0"/>
              <a:t>ShareAlike</a:t>
            </a:r>
            <a:r>
              <a:rPr lang="en-US" dirty="0" smtClean="0"/>
              <a:t>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61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Respond?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Emphasize safety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Become aware of potential triggers/problems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Establish clear roles and boundaries</a:t>
            </a:r>
          </a:p>
          <a:p>
            <a:pPr lvl="2">
              <a:lnSpc>
                <a:spcPct val="90000"/>
              </a:lnSpc>
            </a:pPr>
            <a:r>
              <a:rPr lang="en-US" altLang="en-US" sz="1400" dirty="0" smtClean="0"/>
              <a:t>Model appropriate boundaries</a:t>
            </a:r>
          </a:p>
          <a:p>
            <a:pPr lvl="2">
              <a:lnSpc>
                <a:spcPct val="90000"/>
              </a:lnSpc>
            </a:pPr>
            <a:r>
              <a:rPr lang="en-US" altLang="en-US" sz="1400" dirty="0" smtClean="0"/>
              <a:t>Be clear about roles</a:t>
            </a:r>
          </a:p>
          <a:p>
            <a:pPr lvl="2">
              <a:lnSpc>
                <a:spcPct val="90000"/>
              </a:lnSpc>
            </a:pPr>
            <a:r>
              <a:rPr lang="en-US" altLang="en-US" sz="1400" b="1" dirty="0" smtClean="0"/>
              <a:t>Warm</a:t>
            </a:r>
            <a:r>
              <a:rPr lang="en-US" altLang="en-US" sz="1400" dirty="0" smtClean="0"/>
              <a:t> handoffs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Accept and respect diversity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Reflective listening/validation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8534400" cy="365125"/>
          </a:xfrm>
        </p:spPr>
        <p:txBody>
          <a:bodyPr/>
          <a:lstStyle/>
          <a:p>
            <a:r>
              <a:rPr lang="en-US" dirty="0" smtClean="0"/>
              <a:t>Trauma Informed Care by Robert P Allred, PhD is licensed under a Creative Commons Attribution-</a:t>
            </a:r>
            <a:r>
              <a:rPr lang="en-US" dirty="0" err="1" smtClean="0"/>
              <a:t>ShareAlike</a:t>
            </a:r>
            <a:r>
              <a:rPr lang="en-US" dirty="0" smtClean="0"/>
              <a:t>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520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Respond?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Validate the patient’s personhood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Make eye contact and SMILE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Acknowledge each patient with a verbal welcome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Provide choices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Stop and listen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“Turn Towards” the </a:t>
            </a:r>
            <a:r>
              <a:rPr lang="en-US" altLang="en-US" dirty="0" smtClean="0"/>
              <a:t>patient (</a:t>
            </a:r>
            <a:r>
              <a:rPr lang="en-US" altLang="en-US" dirty="0" err="1" smtClean="0"/>
              <a:t>Lisitsa</a:t>
            </a:r>
            <a:r>
              <a:rPr lang="en-US" altLang="en-US" dirty="0" smtClean="0"/>
              <a:t>, 2012)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Dr. </a:t>
            </a:r>
            <a:r>
              <a:rPr lang="en-US" altLang="en-US" dirty="0" err="1" smtClean="0"/>
              <a:t>Gottman’s</a:t>
            </a:r>
            <a:r>
              <a:rPr lang="en-US" altLang="en-US" dirty="0" smtClean="0"/>
              <a:t> </a:t>
            </a:r>
            <a:r>
              <a:rPr lang="en-US" altLang="en-US" dirty="0"/>
              <a:t>technique used to strengthen </a:t>
            </a:r>
            <a:r>
              <a:rPr lang="en-US" altLang="en-US" dirty="0" smtClean="0"/>
              <a:t>relationships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Applying this to office interaction with patients means using small, unrelated validation to help them feel better about the encounter.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For example: </a:t>
            </a:r>
            <a:r>
              <a:rPr lang="en-US" altLang="en-US" dirty="0" smtClean="0"/>
              <a:t>comment </a:t>
            </a:r>
            <a:r>
              <a:rPr lang="en-US" altLang="en-US" dirty="0"/>
              <a:t>on a patient’s nice scarf or ask them how their trip here was, this feeds a positive bank account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Improving the positive to negative ratio (5:1) helps build collaboration and patient </a:t>
            </a:r>
            <a:r>
              <a:rPr lang="en-US" altLang="en-US" dirty="0" smtClean="0"/>
              <a:t>loyalty.</a:t>
            </a:r>
            <a:endParaRPr lang="en-US" altLang="en-US" dirty="0"/>
          </a:p>
          <a:p>
            <a:pPr marL="114300" indent="0">
              <a:lnSpc>
                <a:spcPct val="90000"/>
              </a:lnSpc>
              <a:buNone/>
            </a:pPr>
            <a:endParaRPr lang="en-US" altLang="en-US" dirty="0" smtClean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8534400" cy="365125"/>
          </a:xfrm>
        </p:spPr>
        <p:txBody>
          <a:bodyPr/>
          <a:lstStyle/>
          <a:p>
            <a:r>
              <a:rPr lang="en-US" dirty="0" smtClean="0"/>
              <a:t>Trauma Informed Care by Robert P Allred, PhD is licensed under a Creative Commons Attribution-</a:t>
            </a:r>
            <a:r>
              <a:rPr lang="en-US" dirty="0" err="1" smtClean="0"/>
              <a:t>ShareAlike</a:t>
            </a:r>
            <a:r>
              <a:rPr lang="en-US" dirty="0" smtClean="0"/>
              <a:t>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7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Respond?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Empower the patient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Provide choice and respect the patient’s choice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“Cultural Competence”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Think about gender!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Think about language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Ask questions!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Approach your questions with the stance that you don’t know (you don’t)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Be willing to be educated by the client</a:t>
            </a:r>
          </a:p>
          <a:p>
            <a:pPr lvl="3">
              <a:lnSpc>
                <a:spcPct val="90000"/>
              </a:lnSpc>
            </a:pPr>
            <a:r>
              <a:rPr lang="en-US" altLang="en-US" sz="1100" dirty="0" smtClean="0">
                <a:solidFill>
                  <a:schemeClr val="bg2">
                    <a:lumMod val="50000"/>
                  </a:schemeClr>
                </a:solidFill>
              </a:rPr>
              <a:t>Have her or him explain their rationale/beliefs to you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Take a one-down position, e.g.:</a:t>
            </a:r>
          </a:p>
          <a:p>
            <a:pPr lvl="3">
              <a:lnSpc>
                <a:spcPct val="90000"/>
              </a:lnSpc>
            </a:pPr>
            <a:r>
              <a:rPr lang="en-US" altLang="en-US" sz="1100" dirty="0" smtClean="0">
                <a:solidFill>
                  <a:schemeClr val="bg2">
                    <a:lumMod val="50000"/>
                  </a:schemeClr>
                </a:solidFill>
              </a:rPr>
              <a:t>I don’t understand…</a:t>
            </a:r>
          </a:p>
          <a:p>
            <a:pPr lvl="3">
              <a:lnSpc>
                <a:spcPct val="90000"/>
              </a:lnSpc>
            </a:pPr>
            <a:r>
              <a:rPr lang="en-US" altLang="en-US" sz="1100" dirty="0" smtClean="0">
                <a:solidFill>
                  <a:schemeClr val="bg2">
                    <a:lumMod val="50000"/>
                  </a:schemeClr>
                </a:solidFill>
              </a:rPr>
              <a:t>Please explain that to me…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solidFill>
                  <a:schemeClr val="bg2">
                    <a:lumMod val="50000"/>
                  </a:schemeClr>
                </a:solidFill>
              </a:rPr>
              <a:t>Consider a harm reduction approach</a:t>
            </a:r>
            <a:endParaRPr lang="en-US" altLang="en-US" sz="9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8534400" cy="365125"/>
          </a:xfrm>
        </p:spPr>
        <p:txBody>
          <a:bodyPr/>
          <a:lstStyle/>
          <a:p>
            <a:r>
              <a:rPr lang="en-US" dirty="0" smtClean="0"/>
              <a:t>Trauma Informed Care by Robert P Allred, PhD is licensed under a Creative Commons Attribution-</a:t>
            </a:r>
            <a:r>
              <a:rPr lang="en-US" dirty="0" err="1" smtClean="0"/>
              <a:t>ShareAlike</a:t>
            </a:r>
            <a:r>
              <a:rPr lang="en-US" dirty="0" smtClean="0"/>
              <a:t>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103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Respond?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400" u="sng" dirty="0"/>
              <a:t>Positive regard</a:t>
            </a:r>
            <a:r>
              <a:rPr lang="en-US" altLang="en-US" sz="2400" dirty="0"/>
              <a:t>: kindness, benefit of the doubt, sense of being welcome, choices  </a:t>
            </a:r>
          </a:p>
          <a:p>
            <a:pPr>
              <a:lnSpc>
                <a:spcPct val="90000"/>
              </a:lnSpc>
            </a:pPr>
            <a:r>
              <a:rPr lang="en-US" altLang="en-US" sz="2400" u="sng" dirty="0" smtClean="0"/>
              <a:t>Clarity: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about what is and is not offered here</a:t>
            </a:r>
            <a:endParaRPr lang="en-US" altLang="en-US" sz="2000" dirty="0"/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We offer Behavioral Health as part of primary care, but not extended psychotherapy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We do not treat chronic pain with narcotic pain </a:t>
            </a:r>
            <a:r>
              <a:rPr lang="en-US" altLang="en-US" sz="2000" dirty="0" smtClean="0"/>
              <a:t>medicines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/>
              <a:t>We </a:t>
            </a:r>
            <a:r>
              <a:rPr lang="en-US" altLang="en-US" sz="2000" dirty="0"/>
              <a:t>do not treat chronic anxiety with controlled meds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Even if we help diagnose ADHD in adults, we do not treat this with controlled stimulants</a:t>
            </a:r>
          </a:p>
          <a:p>
            <a:pPr>
              <a:lnSpc>
                <a:spcPct val="90000"/>
              </a:lnSpc>
            </a:pPr>
            <a:r>
              <a:rPr lang="en-US" altLang="en-US" sz="2400" u="sng" dirty="0"/>
              <a:t>Compassion</a:t>
            </a:r>
            <a:r>
              <a:rPr lang="en-US" altLang="en-US" sz="2400" dirty="0"/>
              <a:t>: everyone has stress; we see </a:t>
            </a:r>
            <a:r>
              <a:rPr lang="en-US" altLang="en-US" sz="2400" dirty="0" smtClean="0"/>
              <a:t>patients </a:t>
            </a:r>
            <a:r>
              <a:rPr lang="en-US" altLang="en-US" sz="2400" dirty="0"/>
              <a:t>on some of the worst days of their lives</a:t>
            </a:r>
          </a:p>
          <a:p>
            <a:pPr>
              <a:lnSpc>
                <a:spcPct val="90000"/>
              </a:lnSpc>
            </a:pPr>
            <a:r>
              <a:rPr lang="en-US" altLang="en-US" sz="2400" u="sng" dirty="0"/>
              <a:t>Validation</a:t>
            </a:r>
            <a:r>
              <a:rPr lang="en-US" altLang="en-US" sz="2400" dirty="0"/>
              <a:t>: active </a:t>
            </a:r>
            <a:r>
              <a:rPr lang="en-US" altLang="en-US" sz="2400" dirty="0" smtClean="0"/>
              <a:t>listening—mirror </a:t>
            </a:r>
            <a:r>
              <a:rPr lang="en-US" altLang="en-US" sz="2400" dirty="0"/>
              <a:t>back what you heard patient say or </a:t>
            </a:r>
            <a:r>
              <a:rPr lang="en-US" altLang="en-US" sz="2400" dirty="0" smtClean="0"/>
              <a:t>acknowledge </a:t>
            </a:r>
            <a:r>
              <a:rPr lang="en-US" altLang="en-US" sz="2400" dirty="0"/>
              <a:t>that they may be stressed, in a hurry, and/or feeling </a:t>
            </a:r>
            <a:r>
              <a:rPr lang="en-US" altLang="en-US" sz="2400" dirty="0" smtClean="0"/>
              <a:t>frustrated</a:t>
            </a:r>
            <a:endParaRPr lang="en-US" altLang="en-US" sz="2400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8534400" cy="365125"/>
          </a:xfrm>
        </p:spPr>
        <p:txBody>
          <a:bodyPr/>
          <a:lstStyle/>
          <a:p>
            <a:r>
              <a:rPr lang="en-US" dirty="0" smtClean="0"/>
              <a:t>Trauma Informed Care by Robert P Allred, PhD is licensed under a Creative Commons Attribution-</a:t>
            </a:r>
            <a:r>
              <a:rPr lang="en-US" dirty="0" err="1" smtClean="0"/>
              <a:t>ShareAlike</a:t>
            </a:r>
            <a:r>
              <a:rPr lang="en-US" dirty="0" smtClean="0"/>
              <a:t>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834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Respond?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Care for yourself and each other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Remind yourself that it’s not personal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Take a deep breath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Step away, take a break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Eat a healthy breakfast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Exercise regularly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Start a regular relaxation regimen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SMILE! It’s contagious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8534400" cy="365125"/>
          </a:xfrm>
        </p:spPr>
        <p:txBody>
          <a:bodyPr/>
          <a:lstStyle/>
          <a:p>
            <a:r>
              <a:rPr lang="en-US" dirty="0" smtClean="0"/>
              <a:t>Trauma Informed Care by Robert P Allred, PhD is licensed under a Creative Commons Attribution-</a:t>
            </a:r>
            <a:r>
              <a:rPr lang="en-US" dirty="0" err="1" smtClean="0"/>
              <a:t>ShareAlike</a:t>
            </a:r>
            <a:r>
              <a:rPr lang="en-US" dirty="0" smtClean="0"/>
              <a:t>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1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Care for Myself?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IMPROVE the Moment (</a:t>
            </a:r>
            <a:r>
              <a:rPr lang="en-US" altLang="en-US" dirty="0" err="1" smtClean="0"/>
              <a:t>Linehan</a:t>
            </a:r>
            <a:r>
              <a:rPr lang="en-US" altLang="en-US" dirty="0" smtClean="0"/>
              <a:t>, 2015)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Imagery skill: see self coping well, holding a child in arms or on lap, or going to a peaceful place. Have a soothing postcard behind computer to rest mind.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Meaning skill: “I am a professional” affirmation may help; I am making the world a better place by being part of this healthcare home.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Prayer: “radical acceptance” and being in the moment—trust it will work out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Relaxation skill: breathing, respond to stress in body, “tension does not help my response.”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One thing in the moment skill: I just have to get through this moment right </a:t>
            </a:r>
            <a:r>
              <a:rPr lang="en-US" altLang="en-US" dirty="0" smtClean="0"/>
              <a:t>now.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Vacation skill: super-brief, stretch break, bathroom break or other interruption if need to regroup or get grounded again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Encouragement skill: Cheer lead self as you would talk to someone else in crisis: “I can handle this one; this too shall pass; I am the grown-up here</a:t>
            </a:r>
            <a:r>
              <a:rPr lang="en-US" altLang="en-US" dirty="0" smtClean="0"/>
              <a:t>…”</a:t>
            </a:r>
            <a:endParaRPr lang="en-US" altLang="en-US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8534400" cy="365125"/>
          </a:xfrm>
        </p:spPr>
        <p:txBody>
          <a:bodyPr/>
          <a:lstStyle/>
          <a:p>
            <a:r>
              <a:rPr lang="en-US" dirty="0" smtClean="0"/>
              <a:t>Trauma Informed Care by Robert P Allred, PhD is licensed under a Creative Commons Attribution-</a:t>
            </a:r>
            <a:r>
              <a:rPr lang="en-US" dirty="0" err="1" smtClean="0"/>
              <a:t>ShareAlike</a:t>
            </a:r>
            <a:r>
              <a:rPr lang="en-US" dirty="0" smtClean="0"/>
              <a:t>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930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Care for Myself?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Get a “De-Stress Buddy”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Pick 1-2 persons to do this with at work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Make a cue word that engages the “buddy” as a stress response helper (for example “buddy time” or “code purple”)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Explain cause of stress or need briefly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As stress buddy: help your buddy breathe, take a small break, remember skills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Balance venting (or listening) with positive regrouping and self regulation reminders</a:t>
            </a:r>
            <a:r>
              <a:rPr lang="en-US" altLang="en-US" dirty="0" smtClean="0"/>
              <a:t>.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8534400" cy="365125"/>
          </a:xfrm>
        </p:spPr>
        <p:txBody>
          <a:bodyPr/>
          <a:lstStyle/>
          <a:p>
            <a:r>
              <a:rPr lang="en-US" dirty="0" smtClean="0"/>
              <a:t>Trauma Informed Care by Robert P Allred, PhD is licensed under a Creative Commons Attribution-</a:t>
            </a:r>
            <a:r>
              <a:rPr lang="en-US" dirty="0" err="1" smtClean="0"/>
              <a:t>ShareAlike</a:t>
            </a:r>
            <a:r>
              <a:rPr lang="en-US" dirty="0" smtClean="0"/>
              <a:t>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30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Trauma Informed Care Important?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TIC reduces barriers the health</a:t>
            </a:r>
          </a:p>
          <a:p>
            <a:r>
              <a:rPr lang="en-US" dirty="0" smtClean="0"/>
              <a:t>TIC is great care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8534400" cy="365125"/>
          </a:xfrm>
        </p:spPr>
        <p:txBody>
          <a:bodyPr/>
          <a:lstStyle/>
          <a:p>
            <a:r>
              <a:rPr lang="en-US" dirty="0" smtClean="0"/>
              <a:t>Trauma Informed Care by Robert P Allred, PhD is licensed under a Creative Commons Attribution-</a:t>
            </a:r>
            <a:r>
              <a:rPr lang="en-US" dirty="0" err="1" smtClean="0"/>
              <a:t>ShareAlike</a:t>
            </a:r>
            <a:r>
              <a:rPr lang="en-US" dirty="0" smtClean="0"/>
              <a:t>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638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Gold, S.N., (2000). </a:t>
            </a:r>
            <a:r>
              <a:rPr lang="en-US" i="1" dirty="0"/>
              <a:t>Not Trauma Alone</a:t>
            </a:r>
            <a:r>
              <a:rPr lang="en-US" dirty="0"/>
              <a:t>. New York: Routledge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Gold</a:t>
            </a:r>
            <a:r>
              <a:rPr lang="en-US" dirty="0"/>
              <a:t>, S.N., (2008). The relevance of trauma to general clinical practice. </a:t>
            </a:r>
            <a:r>
              <a:rPr lang="en-US" i="1" dirty="0"/>
              <a:t>Psychological Trauma: Theory, Research, Practice, and Policy</a:t>
            </a:r>
            <a:r>
              <a:rPr lang="en-US" dirty="0"/>
              <a:t>. </a:t>
            </a:r>
            <a:r>
              <a:rPr lang="en-US" i="1" dirty="0"/>
              <a:t>S</a:t>
            </a:r>
            <a:r>
              <a:rPr lang="en-US" dirty="0"/>
              <a:t>(1). 114-124.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dx.doi.org/10.1037/1942-9681.S.1.114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Haley, J., (1997). </a:t>
            </a:r>
            <a:r>
              <a:rPr lang="en-US" i="1" dirty="0" smtClean="0"/>
              <a:t>Leaving Home: The Therapy of Disturbed Young People. </a:t>
            </a:r>
            <a:r>
              <a:rPr lang="en-US" dirty="0" smtClean="0"/>
              <a:t>Second ed. Levittown, PA: Brunner/Mazel.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Linehan</a:t>
            </a:r>
            <a:r>
              <a:rPr lang="en-US" dirty="0" smtClean="0"/>
              <a:t>, M. M., (2015). </a:t>
            </a:r>
            <a:r>
              <a:rPr lang="en-US" i="1" dirty="0" smtClean="0"/>
              <a:t>DBT Skills Training Manual.</a:t>
            </a:r>
            <a:r>
              <a:rPr lang="en-US" dirty="0"/>
              <a:t> </a:t>
            </a:r>
            <a:r>
              <a:rPr lang="en-US" dirty="0" smtClean="0"/>
              <a:t>Second ed. New York: The Guilford Press.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Lisitsa</a:t>
            </a:r>
            <a:r>
              <a:rPr lang="en-US" dirty="0" smtClean="0"/>
              <a:t>, E. (2012). </a:t>
            </a:r>
            <a:r>
              <a:rPr lang="en-US" i="1" dirty="0" smtClean="0"/>
              <a:t>A deeper look into turning towards your partner</a:t>
            </a:r>
            <a:r>
              <a:rPr lang="en-US" dirty="0" smtClean="0"/>
              <a:t>. The </a:t>
            </a:r>
            <a:r>
              <a:rPr lang="en-US" dirty="0" err="1" smtClean="0"/>
              <a:t>Gottman</a:t>
            </a:r>
            <a:r>
              <a:rPr lang="en-US" dirty="0" smtClean="0"/>
              <a:t> Relationship Blog. Retrieved </a:t>
            </a:r>
            <a:r>
              <a:rPr lang="en-US" dirty="0"/>
              <a:t>2 October 2015 from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www.gottmanblog.com/archives/2014/10/28/a-deeper-look-into-turning-towards-your-partner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Pietrzak</a:t>
            </a:r>
            <a:r>
              <a:rPr lang="en-US" dirty="0"/>
              <a:t>, R. H., Goldstein, R. B., Southwick, S. M., &amp; Grant, B. F. (2012). Physical Health Conditions Associated with Posttraumatic Stress Disorder in U.S. Older Adults: Results from Wave 2 of the National Epidemiologic Survey on Alcohol and Related Conditions. </a:t>
            </a:r>
            <a:r>
              <a:rPr lang="en-US" i="1" dirty="0"/>
              <a:t>Journal of the American Geriatrics Society</a:t>
            </a:r>
            <a:r>
              <a:rPr lang="en-US" dirty="0"/>
              <a:t>, </a:t>
            </a:r>
            <a:r>
              <a:rPr lang="en-US" i="1" dirty="0"/>
              <a:t>60</a:t>
            </a:r>
            <a:r>
              <a:rPr lang="en-US" dirty="0"/>
              <a:t>(2), 296–303. </a:t>
            </a: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doi.org/10.1111/j.1532-5415.2011.03788.x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Substance Abuse and Mental Health Services Administration., (2014)</a:t>
            </a:r>
            <a:r>
              <a:rPr lang="en-US" i="1" dirty="0" smtClean="0"/>
              <a:t>Trauma Informed Care in Behavioral Health Services</a:t>
            </a:r>
            <a:r>
              <a:rPr lang="en-US" dirty="0" smtClean="0"/>
              <a:t>. Treatment Improvement Protocol (TIP) Series 57. HHS Publications No. (SMA) 14-4816. Rockville, MD: Substance Abuse and Mental Health Services Administration. </a:t>
            </a:r>
            <a:endParaRPr lang="en-US" altLang="en-US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8534400" cy="365125"/>
          </a:xfrm>
        </p:spPr>
        <p:txBody>
          <a:bodyPr/>
          <a:lstStyle/>
          <a:p>
            <a:r>
              <a:rPr lang="en-US" dirty="0" smtClean="0"/>
              <a:t>Trauma Informed Care by Robert P Allred, PhD is licensed under a Creative Commons Attribution-</a:t>
            </a:r>
            <a:r>
              <a:rPr lang="en-US" dirty="0" err="1" smtClean="0"/>
              <a:t>ShareAlike</a:t>
            </a:r>
            <a:r>
              <a:rPr lang="en-US" dirty="0" smtClean="0"/>
              <a:t>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55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License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Trauma Informed Care by </a:t>
            </a:r>
            <a:r>
              <a:rPr lang="en-US" dirty="0" smtClean="0">
                <a:hlinkClick r:id="rId2"/>
              </a:rPr>
              <a:t>Robert P Allred, PhD </a:t>
            </a:r>
            <a:r>
              <a:rPr lang="en-US" dirty="0" smtClean="0"/>
              <a:t>is licensed under a </a:t>
            </a:r>
            <a:r>
              <a:rPr lang="en-US" dirty="0" smtClean="0">
                <a:hlinkClick r:id="rId3"/>
              </a:rPr>
              <a:t>Creative Commons Attribution-</a:t>
            </a:r>
            <a:r>
              <a:rPr lang="en-US" dirty="0" err="1" smtClean="0">
                <a:hlinkClick r:id="rId3"/>
              </a:rPr>
              <a:t>ShareAlike</a:t>
            </a:r>
            <a:r>
              <a:rPr lang="en-US" dirty="0" smtClean="0">
                <a:hlinkClick r:id="rId3"/>
              </a:rPr>
              <a:t> 4.0 International License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8534400" cy="365125"/>
          </a:xfrm>
        </p:spPr>
        <p:txBody>
          <a:bodyPr/>
          <a:lstStyle/>
          <a:p>
            <a:r>
              <a:rPr lang="en-US" dirty="0" smtClean="0"/>
              <a:t>Trauma Informed Care by Robert P Allred, PhD is licensed under a Creative Commons Attribution-</a:t>
            </a:r>
            <a:r>
              <a:rPr lang="en-US" dirty="0" err="1" smtClean="0"/>
              <a:t>ShareAlike</a:t>
            </a:r>
            <a:r>
              <a:rPr lang="en-US" dirty="0" smtClean="0"/>
              <a:t> 4.0 International License.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900" y="2057400"/>
            <a:ext cx="838200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73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Trauma Informed Care?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organizational approach to understanding how trauma affects a person’s life (SAMHSA, 2014)</a:t>
            </a:r>
          </a:p>
          <a:p>
            <a:pPr lvl="1"/>
            <a:r>
              <a:rPr lang="en-US" dirty="0" smtClean="0"/>
              <a:t>Realizing the prevalence of trauma</a:t>
            </a:r>
          </a:p>
          <a:p>
            <a:pPr lvl="1"/>
            <a:r>
              <a:rPr lang="en-US" dirty="0" smtClean="0"/>
              <a:t>Recognizing how trauma affects all individuals at the organization</a:t>
            </a:r>
          </a:p>
          <a:p>
            <a:pPr lvl="1"/>
            <a:r>
              <a:rPr lang="en-US" dirty="0" smtClean="0"/>
              <a:t>Responding by putting this knowledge into practice  </a:t>
            </a:r>
          </a:p>
          <a:p>
            <a:pPr lvl="2"/>
            <a:endParaRPr lang="en-US" dirty="0" smtClean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8534400" cy="365125"/>
          </a:xfrm>
        </p:spPr>
        <p:txBody>
          <a:bodyPr/>
          <a:lstStyle/>
          <a:p>
            <a:r>
              <a:rPr lang="en-US" dirty="0" smtClean="0"/>
              <a:t>Trauma Informed Care by Robert P Allred, PhD is licensed under a Creative Commons Attribution-</a:t>
            </a:r>
            <a:r>
              <a:rPr lang="en-US" dirty="0" err="1" smtClean="0"/>
              <a:t>ShareAlike</a:t>
            </a:r>
            <a:r>
              <a:rPr lang="en-US" dirty="0" smtClean="0"/>
              <a:t>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428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is Trauma Informed Care Important?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Trauma is not rare and is more common in clinical populations (Gold, 2008)</a:t>
            </a:r>
          </a:p>
          <a:p>
            <a:r>
              <a:rPr lang="en-US" dirty="0" smtClean="0"/>
              <a:t>General Population</a:t>
            </a:r>
          </a:p>
          <a:p>
            <a:pPr lvl="1"/>
            <a:r>
              <a:rPr lang="en-US" dirty="0" smtClean="0"/>
              <a:t>&gt;60% of men</a:t>
            </a:r>
          </a:p>
          <a:p>
            <a:pPr lvl="1"/>
            <a:r>
              <a:rPr lang="en-US" dirty="0" smtClean="0"/>
              <a:t>&gt;50% of women</a:t>
            </a:r>
          </a:p>
          <a:p>
            <a:r>
              <a:rPr lang="en-US" dirty="0" smtClean="0"/>
              <a:t>Clinical Samples</a:t>
            </a:r>
          </a:p>
          <a:p>
            <a:pPr lvl="1"/>
            <a:r>
              <a:rPr lang="en-US" dirty="0" smtClean="0"/>
              <a:t>&gt;90% of individuals  </a:t>
            </a:r>
          </a:p>
          <a:p>
            <a:pPr lvl="2"/>
            <a:endParaRPr lang="en-US" dirty="0" smtClean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8534400" cy="365125"/>
          </a:xfrm>
        </p:spPr>
        <p:txBody>
          <a:bodyPr/>
          <a:lstStyle/>
          <a:p>
            <a:r>
              <a:rPr lang="en-US" dirty="0" smtClean="0"/>
              <a:t>Trauma Informed Care by Robert P Allred, PhD is licensed under a Creative Commons Attribution-</a:t>
            </a:r>
            <a:r>
              <a:rPr lang="en-US" dirty="0" err="1" smtClean="0"/>
              <a:t>ShareAlike</a:t>
            </a:r>
            <a:r>
              <a:rPr lang="en-US" dirty="0" smtClean="0"/>
              <a:t>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27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Trauma Informed Care Important?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Trauma is linked to common mental health disorders (Gold, 2008)</a:t>
            </a:r>
          </a:p>
          <a:p>
            <a:pPr lvl="1"/>
            <a:r>
              <a:rPr lang="en-US" dirty="0" smtClean="0"/>
              <a:t>Depression</a:t>
            </a:r>
          </a:p>
          <a:p>
            <a:pPr lvl="1"/>
            <a:r>
              <a:rPr lang="en-US" dirty="0" smtClean="0"/>
              <a:t>Anxiety</a:t>
            </a:r>
          </a:p>
          <a:p>
            <a:pPr lvl="1"/>
            <a:r>
              <a:rPr lang="en-US" dirty="0" smtClean="0"/>
              <a:t>PTSD</a:t>
            </a:r>
          </a:p>
          <a:p>
            <a:pPr lvl="1"/>
            <a:r>
              <a:rPr lang="en-US" dirty="0" smtClean="0"/>
              <a:t>Personality disorders</a:t>
            </a:r>
          </a:p>
          <a:p>
            <a:pPr lvl="1"/>
            <a:r>
              <a:rPr lang="en-US" dirty="0" smtClean="0"/>
              <a:t>Dissociative disorders</a:t>
            </a:r>
          </a:p>
          <a:p>
            <a:pPr lvl="1"/>
            <a:r>
              <a:rPr lang="en-US" dirty="0" smtClean="0"/>
              <a:t>Substance abuse</a:t>
            </a:r>
          </a:p>
          <a:p>
            <a:pPr lvl="1"/>
            <a:r>
              <a:rPr lang="en-US" dirty="0" smtClean="0"/>
              <a:t>Psychosis</a:t>
            </a:r>
          </a:p>
          <a:p>
            <a:pPr lvl="1"/>
            <a:r>
              <a:rPr lang="en-US" dirty="0" smtClean="0"/>
              <a:t>Somatic complaints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8534400" cy="365125"/>
          </a:xfrm>
        </p:spPr>
        <p:txBody>
          <a:bodyPr/>
          <a:lstStyle/>
          <a:p>
            <a:r>
              <a:rPr lang="en-US" dirty="0" smtClean="0"/>
              <a:t>Trauma Informed Care by Robert P Allred, PhD is licensed under a Creative Commons Attribution-</a:t>
            </a:r>
            <a:r>
              <a:rPr lang="en-US" dirty="0" err="1" smtClean="0"/>
              <a:t>ShareAlike</a:t>
            </a:r>
            <a:r>
              <a:rPr lang="en-US" dirty="0" smtClean="0"/>
              <a:t>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974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Trauma Informed Care Important?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Trauma is associated with serious health risks (Gold, 2008)</a:t>
            </a:r>
          </a:p>
          <a:p>
            <a:pPr lvl="1"/>
            <a:r>
              <a:rPr lang="en-US" dirty="0"/>
              <a:t>Asthma</a:t>
            </a:r>
          </a:p>
          <a:p>
            <a:pPr lvl="1"/>
            <a:r>
              <a:rPr lang="en-US" dirty="0"/>
              <a:t>Hypertension</a:t>
            </a:r>
          </a:p>
          <a:p>
            <a:pPr lvl="1"/>
            <a:r>
              <a:rPr lang="en-US" dirty="0" smtClean="0"/>
              <a:t>Obesity</a:t>
            </a:r>
          </a:p>
          <a:p>
            <a:pPr lvl="1"/>
            <a:r>
              <a:rPr lang="en-US" dirty="0" smtClean="0"/>
              <a:t>Diabetes</a:t>
            </a:r>
            <a:endParaRPr lang="en-US" dirty="0"/>
          </a:p>
          <a:p>
            <a:pPr lvl="1"/>
            <a:r>
              <a:rPr lang="en-US" dirty="0"/>
              <a:t>Cardiovascular disease</a:t>
            </a:r>
          </a:p>
          <a:p>
            <a:pPr lvl="1"/>
            <a:r>
              <a:rPr lang="en-US" dirty="0"/>
              <a:t>GI problems</a:t>
            </a:r>
          </a:p>
          <a:p>
            <a:pPr lvl="1"/>
            <a:r>
              <a:rPr lang="en-US" dirty="0"/>
              <a:t>Arthritis</a:t>
            </a:r>
          </a:p>
          <a:p>
            <a:pPr lvl="1"/>
            <a:r>
              <a:rPr lang="en-US" dirty="0"/>
              <a:t>Substance use problems (</a:t>
            </a:r>
            <a:r>
              <a:rPr lang="en-US" dirty="0" err="1"/>
              <a:t>Pietrzak</a:t>
            </a:r>
            <a:r>
              <a:rPr lang="en-US" dirty="0"/>
              <a:t>, Goldstein, Southwick &amp; Grant, 2012)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8534400" cy="365125"/>
          </a:xfrm>
        </p:spPr>
        <p:txBody>
          <a:bodyPr/>
          <a:lstStyle/>
          <a:p>
            <a:r>
              <a:rPr lang="en-US" dirty="0" smtClean="0"/>
              <a:t>Trauma Informed Care by Robert P Allred, PhD is licensed under a Creative Commons Attribution-</a:t>
            </a:r>
            <a:r>
              <a:rPr lang="en-US" dirty="0" err="1" smtClean="0"/>
              <a:t>ShareAlike</a:t>
            </a:r>
            <a:r>
              <a:rPr lang="en-US" dirty="0" smtClean="0"/>
              <a:t>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325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Trauma Informed Care Important?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Trauma </a:t>
            </a:r>
            <a:r>
              <a:rPr lang="en-US" i="1" u="sng" dirty="0" smtClean="0"/>
              <a:t>disrupts</a:t>
            </a:r>
            <a:r>
              <a:rPr lang="en-US" dirty="0" smtClean="0"/>
              <a:t> functioning (Gold, 2000)</a:t>
            </a:r>
          </a:p>
          <a:p>
            <a:r>
              <a:rPr lang="en-US" dirty="0" smtClean="0"/>
              <a:t>Ongoing trauma </a:t>
            </a:r>
            <a:r>
              <a:rPr lang="en-US" i="1" u="sng" dirty="0" smtClean="0"/>
              <a:t>disrupts</a:t>
            </a:r>
            <a:r>
              <a:rPr lang="en-US" dirty="0" smtClean="0"/>
              <a:t> functioning in an ongoing way</a:t>
            </a:r>
            <a:endParaRPr lang="en-US" dirty="0"/>
          </a:p>
          <a:p>
            <a:pPr lvl="1"/>
            <a:r>
              <a:rPr lang="en-US" dirty="0" smtClean="0"/>
              <a:t>Growing up in a traumatic context interferes with basic aspects of functioning </a:t>
            </a:r>
            <a:r>
              <a:rPr lang="en-US" u="sng" dirty="0" smtClean="0"/>
              <a:t>in the first place</a:t>
            </a:r>
          </a:p>
          <a:p>
            <a:pPr lvl="1"/>
            <a:r>
              <a:rPr lang="en-US" dirty="0" smtClean="0"/>
              <a:t>These deficits impair the survivors ability to cope with </a:t>
            </a:r>
            <a:r>
              <a:rPr lang="en-US" u="sng" dirty="0" smtClean="0"/>
              <a:t>routine daily stressors</a:t>
            </a:r>
            <a:r>
              <a:rPr lang="en-US" dirty="0" smtClean="0"/>
              <a:t> (Gold, 2008)</a:t>
            </a:r>
          </a:p>
          <a:p>
            <a:r>
              <a:rPr lang="en-US" dirty="0" smtClean="0"/>
              <a:t>Trauma-related behaviors are adaptive (Gold, 2000; Haley, 1997; SAMHSA, 2014)</a:t>
            </a:r>
          </a:p>
          <a:p>
            <a:pPr lvl="1"/>
            <a:r>
              <a:rPr lang="en-US" dirty="0" smtClean="0"/>
              <a:t>These behaviors have gotten them to this point in life</a:t>
            </a:r>
          </a:p>
          <a:p>
            <a:pPr lvl="1"/>
            <a:r>
              <a:rPr lang="en-US" dirty="0" smtClean="0"/>
              <a:t>They are a form of resilience</a:t>
            </a:r>
          </a:p>
          <a:p>
            <a:r>
              <a:rPr lang="en-US" dirty="0" smtClean="0"/>
              <a:t>Trauma is a barrier to healthy living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8534400" cy="365125"/>
          </a:xfrm>
        </p:spPr>
        <p:txBody>
          <a:bodyPr/>
          <a:lstStyle/>
          <a:p>
            <a:r>
              <a:rPr lang="en-US" dirty="0" smtClean="0"/>
              <a:t>Trauma Informed Care by Robert P Allred, PhD is licensed under a Creative Commons Attribution-</a:t>
            </a:r>
            <a:r>
              <a:rPr lang="en-US" dirty="0" err="1" smtClean="0"/>
              <a:t>ShareAlike</a:t>
            </a:r>
            <a:r>
              <a:rPr lang="en-US" dirty="0" smtClean="0"/>
              <a:t>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947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Trauma Informed Care Important?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Everyday interactions can help improve functioning (Gold, 2000)</a:t>
            </a:r>
          </a:p>
          <a:p>
            <a:pPr lvl="1"/>
            <a:r>
              <a:rPr lang="en-US" dirty="0" smtClean="0"/>
              <a:t>Modeling of appropriate interactions and behaviors</a:t>
            </a:r>
          </a:p>
          <a:p>
            <a:pPr lvl="1"/>
            <a:r>
              <a:rPr lang="en-US" dirty="0" smtClean="0"/>
              <a:t>Increased feelings of safety and belonging</a:t>
            </a:r>
          </a:p>
          <a:p>
            <a:r>
              <a:rPr lang="en-US" dirty="0" smtClean="0"/>
              <a:t>Increased safety for our patient, ourselves, and other visitors to the clinic</a:t>
            </a:r>
          </a:p>
          <a:p>
            <a:pPr lvl="1"/>
            <a:r>
              <a:rPr lang="en-US" dirty="0" smtClean="0"/>
              <a:t>Reduces risk of future trauma</a:t>
            </a:r>
          </a:p>
          <a:p>
            <a:pPr lvl="1"/>
            <a:r>
              <a:rPr lang="en-US" dirty="0" smtClean="0"/>
              <a:t>Helps reduce trauma-related behaviors</a:t>
            </a:r>
          </a:p>
          <a:p>
            <a:pPr lvl="1"/>
            <a:r>
              <a:rPr lang="en-US" dirty="0" smtClean="0"/>
              <a:t>Survivors of trauma are likely to become angry or disruptive when anxious/triggered</a:t>
            </a:r>
          </a:p>
          <a:p>
            <a:r>
              <a:rPr lang="en-US" dirty="0" smtClean="0"/>
              <a:t>Improves community health and wellbeing</a:t>
            </a:r>
          </a:p>
          <a:p>
            <a:pPr lvl="1"/>
            <a:r>
              <a:rPr lang="en-US" dirty="0" smtClean="0"/>
              <a:t>Survivors of trauma are likely to avoid healthcare setting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8534400" cy="365125"/>
          </a:xfrm>
        </p:spPr>
        <p:txBody>
          <a:bodyPr/>
          <a:lstStyle/>
          <a:p>
            <a:r>
              <a:rPr lang="en-US" dirty="0" smtClean="0"/>
              <a:t>Trauma Informed Care by Robert P Allred, PhD is licensed under a Creative Commons Attribution-</a:t>
            </a:r>
            <a:r>
              <a:rPr lang="en-US" dirty="0" err="1" smtClean="0"/>
              <a:t>ShareAlike</a:t>
            </a:r>
            <a:r>
              <a:rPr lang="en-US" dirty="0" smtClean="0"/>
              <a:t>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185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does Trauma Affect </a:t>
            </a:r>
            <a:r>
              <a:rPr lang="en-US" smtClean="0"/>
              <a:t>the Clinic?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Who do we see in our clinics?</a:t>
            </a:r>
          </a:p>
          <a:p>
            <a:pPr lvl="1"/>
            <a:r>
              <a:rPr lang="en-US" dirty="0" smtClean="0"/>
              <a:t>Refugees</a:t>
            </a:r>
          </a:p>
          <a:p>
            <a:pPr lvl="1"/>
            <a:r>
              <a:rPr lang="en-US" dirty="0" smtClean="0"/>
              <a:t>Veterans</a:t>
            </a:r>
          </a:p>
          <a:p>
            <a:pPr lvl="1"/>
            <a:r>
              <a:rPr lang="en-US" dirty="0" smtClean="0"/>
              <a:t>Homeless individuals</a:t>
            </a:r>
          </a:p>
          <a:p>
            <a:pPr lvl="1"/>
            <a:r>
              <a:rPr lang="en-US" dirty="0" smtClean="0"/>
              <a:t>Chronic poverty</a:t>
            </a:r>
          </a:p>
          <a:p>
            <a:pPr lvl="1"/>
            <a:r>
              <a:rPr lang="en-US" dirty="0" smtClean="0"/>
              <a:t>Domestic violence</a:t>
            </a:r>
          </a:p>
          <a:p>
            <a:pPr lvl="1"/>
            <a:r>
              <a:rPr lang="en-US" dirty="0" smtClean="0"/>
              <a:t>Child abuse/neglect</a:t>
            </a:r>
          </a:p>
          <a:p>
            <a:pPr lvl="1"/>
            <a:r>
              <a:rPr lang="en-US" dirty="0" smtClean="0"/>
              <a:t>Accident survivors</a:t>
            </a:r>
          </a:p>
          <a:p>
            <a:pPr lvl="1"/>
            <a:r>
              <a:rPr lang="en-US" dirty="0" smtClean="0"/>
              <a:t>Victims/witnesses of violent crime</a:t>
            </a:r>
          </a:p>
          <a:p>
            <a:pPr lvl="1"/>
            <a:r>
              <a:rPr lang="en-US" dirty="0" smtClean="0"/>
              <a:t>Torture survivors</a:t>
            </a:r>
          </a:p>
          <a:p>
            <a:pPr lvl="1"/>
            <a:r>
              <a:rPr lang="en-US" dirty="0" smtClean="0"/>
              <a:t>Cultural trauma (e.g., Native American, Asian Americans, African Americans, etc.)</a:t>
            </a:r>
          </a:p>
          <a:p>
            <a:pPr lvl="1"/>
            <a:r>
              <a:rPr lang="en-US" dirty="0" smtClean="0"/>
              <a:t>Survivors of natural disasters</a:t>
            </a:r>
          </a:p>
          <a:p>
            <a:pPr lvl="1"/>
            <a:r>
              <a:rPr lang="en-US" dirty="0" smtClean="0"/>
              <a:t>First responders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8534400" cy="365125"/>
          </a:xfrm>
        </p:spPr>
        <p:txBody>
          <a:bodyPr/>
          <a:lstStyle/>
          <a:p>
            <a:r>
              <a:rPr lang="en-US" dirty="0" smtClean="0"/>
              <a:t>Trauma Informed Care by Robert P Allred, PhD is licensed under a Creative Commons Attribution-</a:t>
            </a:r>
            <a:r>
              <a:rPr lang="en-US" dirty="0" err="1" smtClean="0"/>
              <a:t>ShareAlike</a:t>
            </a:r>
            <a:r>
              <a:rPr lang="en-US" dirty="0" smtClean="0"/>
              <a:t>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978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Respond?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Avoid assuming malicious intent (Gold, 2000)</a:t>
            </a:r>
          </a:p>
          <a:p>
            <a:r>
              <a:rPr lang="en-US" dirty="0" smtClean="0"/>
              <a:t>Watch for areas of deficiency</a:t>
            </a:r>
          </a:p>
          <a:p>
            <a:r>
              <a:rPr lang="en-US" dirty="0" smtClean="0"/>
              <a:t>Distinguish “right” from “appropriate”</a:t>
            </a:r>
          </a:p>
          <a:p>
            <a:r>
              <a:rPr lang="en-US" dirty="0" smtClean="0"/>
              <a:t>Teach missing information/skills</a:t>
            </a:r>
          </a:p>
          <a:p>
            <a:pPr lvl="1"/>
            <a:r>
              <a:rPr lang="en-US" dirty="0" smtClean="0"/>
              <a:t>What does it mean to pick up a refill?</a:t>
            </a:r>
          </a:p>
          <a:p>
            <a:pPr lvl="1"/>
            <a:r>
              <a:rPr lang="en-US" dirty="0" smtClean="0"/>
              <a:t>What is a “CSA” and how is that different from a “CSR”?</a:t>
            </a:r>
          </a:p>
          <a:p>
            <a:pPr lvl="1"/>
            <a:r>
              <a:rPr lang="en-US" dirty="0" smtClean="0"/>
              <a:t>What is a sliding scale and why do you need my income?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8534400" cy="365125"/>
          </a:xfrm>
        </p:spPr>
        <p:txBody>
          <a:bodyPr/>
          <a:lstStyle/>
          <a:p>
            <a:r>
              <a:rPr lang="en-US" dirty="0" smtClean="0"/>
              <a:t>Trauma Informed Care by Robert P Allred, PhD is licensed under a Creative Commons Attribution-</a:t>
            </a:r>
            <a:r>
              <a:rPr lang="en-US" dirty="0" err="1" smtClean="0"/>
              <a:t>ShareAlike</a:t>
            </a:r>
            <a:r>
              <a:rPr lang="en-US" dirty="0" smtClean="0"/>
              <a:t>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65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1936</Words>
  <Application>Microsoft Office PowerPoint</Application>
  <PresentationFormat>On-screen Show (4:3)</PresentationFormat>
  <Paragraphs>204</Paragraphs>
  <Slides>19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Trauma Informed Care</vt:lpstr>
      <vt:lpstr>What is Trauma Informed Care?</vt:lpstr>
      <vt:lpstr>Why is Trauma Informed Care Important?</vt:lpstr>
      <vt:lpstr>Why is Trauma Informed Care Important?</vt:lpstr>
      <vt:lpstr>Why is Trauma Informed Care Important?</vt:lpstr>
      <vt:lpstr>Why is Trauma Informed Care Important?</vt:lpstr>
      <vt:lpstr>Why is Trauma Informed Care Important?</vt:lpstr>
      <vt:lpstr>How does Trauma Affect the Clinic?</vt:lpstr>
      <vt:lpstr>How Do I Respond?</vt:lpstr>
      <vt:lpstr>How Do I Respond?</vt:lpstr>
      <vt:lpstr>How Do I Respond?</vt:lpstr>
      <vt:lpstr>How Do I Respond?</vt:lpstr>
      <vt:lpstr>How Do I Respond?</vt:lpstr>
      <vt:lpstr>How Do I Respond?</vt:lpstr>
      <vt:lpstr>How Do I Care for Myself?</vt:lpstr>
      <vt:lpstr>How Do I Care for Myself?</vt:lpstr>
      <vt:lpstr>Why is Trauma Informed Care Important?</vt:lpstr>
      <vt:lpstr>References</vt:lpstr>
      <vt:lpstr>License</vt:lpstr>
    </vt:vector>
  </TitlesOfParts>
  <Company/>
  <LinksUpToDate>false</LinksUpToDate>
  <SharedDoc>false</SharedDoc>
  <HyperlinkBase>http://doctorallred.com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Trauma Informed Care</dc:title>
  <dc:creator>Robert P. Allred</dc:creator>
  <dc:description>Trauma Informed Care by Robert P Allred, PhD is licensed under a Creative Commons Attribution-ShareAlike 4.0 International License. http://creativecommons.org/licenses/by-sa/4.0/</dc:description>
  <cp:lastModifiedBy>Robert P. Allred</cp:lastModifiedBy>
  <cp:revision>5</cp:revision>
  <dcterms:created xsi:type="dcterms:W3CDTF">2015-10-14T17:35:15Z</dcterms:created>
  <dcterms:modified xsi:type="dcterms:W3CDTF">2015-10-14T19:50:44Z</dcterms:modified>
</cp:coreProperties>
</file>